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301" r:id="rId6"/>
    <p:sldId id="272" r:id="rId7"/>
    <p:sldId id="287" r:id="rId8"/>
    <p:sldId id="307" r:id="rId9"/>
    <p:sldId id="309" r:id="rId10"/>
    <p:sldId id="308" r:id="rId11"/>
    <p:sldId id="310" r:id="rId12"/>
    <p:sldId id="292" r:id="rId13"/>
    <p:sldId id="299" r:id="rId14"/>
  </p:sldIdLst>
  <p:sldSz cx="12192000" cy="6858000"/>
  <p:notesSz cx="6858000" cy="9144000"/>
  <p:embeddedFontLst>
    <p:embeddedFont>
      <p:font typeface="Avenir Next LT Pro" panose="020B050402020202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peak Pro" panose="020B0504020101020102" pitchFamily="34" charset="0"/>
      <p:regular r:id="rId25"/>
      <p:bold r:id="rId26"/>
      <p:italic r:id="rId27"/>
      <p:boldItalic r:id="rId28"/>
    </p:embeddedFont>
  </p:embeddedFont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249" autoAdjust="0"/>
  </p:normalViewPr>
  <p:slideViewPr>
    <p:cSldViewPr snapToGrid="0">
      <p:cViewPr>
        <p:scale>
          <a:sx n="66" d="100"/>
          <a:sy n="66" d="100"/>
        </p:scale>
        <p:origin x="1536" y="1080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3EC2C4-DC98-4C6F-9839-1171F9032859}" type="datetime1">
              <a:rPr lang="es-ES" smtClean="0"/>
              <a:t>30/11/2023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F7EA21-051C-417D-8277-1480AAF3683F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70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8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69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14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B6C3AA-F712-469B-88F9-471FD6E0D58A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-101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32E97-E999-4C73-B14D-FD6E9ACC93FE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532272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BF86AC-8A79-475E-ABE0-17755B72E446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FC588-50A1-4599-8C29-F8BB1D4DEFD9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DIVISIÓN DE SECCIÓN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1805A5-C669-4146-AC86-B3E9B274D7CE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B08A6-2ED5-484D-9908-50EB0EB5D87D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E82708-1200-4994-BC22-E198B8665A4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DFF56-2298-432F-9692-8F697EEF464B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F1CFDA-2DF0-4BA4-908C-541CE65DB6F1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20E21-F680-4193-8765-FC9361BA553F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7E468-350A-41FF-89DD-A92CA8FDCE0A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239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contenid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75EC3-B29B-402B-A789-7A4B913FF80C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E081AA-CB4A-46C9-B320-DE72C5FEFF92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A893E0-4834-40AD-BE5E-EC948875A269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contenid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contenid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391F5-C1A6-4748-A5AC-7895ACD5B20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2A596-D62C-4D9A-B2C5-ED28D327DEFD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052F1-E2F3-4890-BB01-52C50637C391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25A72E-876E-4DD0-BAEC-1E6593DD3612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AA1234-55A3-466D-B43D-CD84A00E8F1F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58320-7BD4-42A4-940F-71D9A2216F86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608C5-943E-47C4-A9DF-0D20C10E3D74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D9067-D2E2-47C9-9D70-DDEB246025F4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0BD848-58A6-41CF-A43E-751F04850A28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C183D3-13EF-42A0-B957-E8C36E4D526B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190557-0C2C-40CB-8542-C8B00810E365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7EBBC-ACAC-43E3-AAC9-6FD1EC442AE0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DIAPOSTIVA DE</a:t>
            </a:r>
            <a:br>
              <a:rPr lang="es-ES" noProof="0"/>
            </a:br>
            <a:r>
              <a:rPr lang="es-ES" noProof="0"/>
              <a:t>IMAGEN CON LEYENDA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5DD25-8EB1-484C-BA01-B6D484D36929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BF3E0-EB72-44D4-BAF1-F289196B58F8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6F2B-5A63-451F-8F15-A1FC95B64046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AB6BC-6D6C-484C-ADEC-627382BB4C7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</a:schemeClr>
              </a:gs>
              <a:gs pos="39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55CBC-2531-45C2-BFC2-A5F86906DC42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rmación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0A72A-C242-4D01-B441-9B433A12A1F5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2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CEC10E-94B4-4723-9AC4-ED7C1647FDD0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43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D23BFC-B81B-4DB0-9FA7-6B009EDA93B3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516C64-ACA4-44F8-B272-9757EB818AE6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3C2C7-290E-42AD-BD43-597B288F986B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F7C1F-796E-45A0-A3CE-A1B6D61A229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5C332F-75E8-447A-ACC6-1C8218FF481D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0D6986-5745-470C-B0DA-6574B35EB694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F27615-44E6-4A66-B813-CC2A5564A1E2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F7F1E-D36A-4FE2-9612-A75FAA4F7D3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9044C-C266-46F6-BBC8-959B79DC58EB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26308C-D72B-44ED-B851-7C27082C4B16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F183A-E288-4F10-BE34-3254C4B31A04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0B1C3-B417-4ACE-9167-916EFB81DC1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6136C0-528A-4C74-BAEC-082EFAF86D51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3CEB3F9C-CC28-4BCA-8DB0-AC6E5A8EF94F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svg"/><Relationship Id="rId10" Type="http://schemas.openxmlformats.org/officeDocument/2006/relationships/hyperlink" Target="https://predicting-beer-styles-with-machine-learning.streamlit.app/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7" y="4364970"/>
            <a:ext cx="9643619" cy="1182478"/>
          </a:xfrm>
        </p:spPr>
        <p:txBody>
          <a:bodyPr rtlCol="0">
            <a:noAutofit/>
          </a:bodyPr>
          <a:lstStyle/>
          <a:p>
            <a:pPr rtl="0"/>
            <a:r>
              <a:rPr lang="es-ES" sz="5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CERTEZA EN TU CERVEZA</a:t>
            </a:r>
            <a:endParaRPr lang="es-ES" sz="54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897501"/>
            <a:ext cx="9453340" cy="60184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Predicción de estilos de cerveza con </a:t>
            </a:r>
            <a:r>
              <a:rPr lang="es-E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Machine </a:t>
            </a:r>
            <a:r>
              <a:rPr lang="es-ES" i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Learning</a:t>
            </a:r>
            <a:endParaRPr lang="es-ES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DF354-B2FA-4915-AF5C-6600D5A1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¡SALUD!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F9AFE-8B50-4B6D-B980-C1F1773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7" y="4319226"/>
            <a:ext cx="9780193" cy="915873"/>
          </a:xfrm>
        </p:spPr>
        <p:txBody>
          <a:bodyPr>
            <a:noAutofit/>
          </a:bodyPr>
          <a:lstStyle/>
          <a:p>
            <a:r>
              <a:rPr lang="es-ES" sz="4400" dirty="0"/>
              <a:t>¿CÓMO TE GUSTA LA CERVEZA?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80A249B-5B19-9E46-AEBC-2F5075EF8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2009" y="434129"/>
            <a:ext cx="6706574" cy="420929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Alcohol (ABV)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</a:p>
          <a:p>
            <a:pPr marL="1143000" lvl="1" indent="-457200" algn="r"/>
            <a:r>
              <a:rPr lang="es-ES" sz="19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Pale ales </a:t>
            </a:r>
            <a:r>
              <a:rPr lang="es-E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y </a:t>
            </a:r>
            <a:r>
              <a:rPr lang="es-ES" sz="1900" i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stouts</a:t>
            </a:r>
            <a:r>
              <a:rPr lang="es-ES" sz="19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tienen más por lo general,</a:t>
            </a:r>
          </a:p>
          <a:p>
            <a:pPr lvl="1" indent="0" algn="r">
              <a:buNone/>
            </a:pPr>
            <a:r>
              <a:rPr lang="es-E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pero no hay un estándar fijo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Amargor (IBU):</a:t>
            </a:r>
          </a:p>
          <a:p>
            <a:pPr marL="1143000" lvl="1" indent="-457200" algn="r"/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Suave: hasta20 IBU;</a:t>
            </a:r>
          </a:p>
          <a:p>
            <a:pPr marL="1143000" lvl="1" indent="-457200" algn="r"/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Algo </a:t>
            </a:r>
            <a:r>
              <a:rPr lang="en-US" sz="19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amarga</a:t>
            </a:r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20 a 30 IBU;</a:t>
            </a:r>
          </a:p>
          <a:p>
            <a:pPr marL="1143000" lvl="1" indent="-457200" algn="r"/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Muy Amarga – de 30 a 60 IBU;</a:t>
            </a:r>
          </a:p>
          <a:p>
            <a:pPr marL="1143000" lvl="1" indent="-457200" algn="r"/>
            <a:r>
              <a:rPr lang="es-E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‘Extrema’ – más de 60 IBU.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Color (SRM):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Rubia – de 1 a 15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Tostada – de 12 a 22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Oscura</a:t>
            </a:r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- de 23 a 35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Negra – de 35 a 50 SRM (u 80 EBC)</a:t>
            </a:r>
          </a:p>
          <a:p>
            <a:pPr marL="1143000" lvl="1" indent="-457200"/>
            <a:endParaRPr lang="es-ES" sz="1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8C5CAD3E-FA39-A597-DD1E-3634153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5145595"/>
            <a:ext cx="55245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8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-15563"/>
            <a:ext cx="10756142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SIMPLIFICACIÓN DE LOS ESTILOS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195" y="1094129"/>
            <a:ext cx="7084337" cy="364226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Pasamos de175 estilos de cerveza a tan solo 6: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21" name="Marcador de contenido 2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B550761-041E-6A61-51A2-C4A06E15107D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7967051" y="2568047"/>
            <a:ext cx="3625900" cy="3339144"/>
          </a:xfr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A3232501-0941-A88F-8032-773332E72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195" y="1682895"/>
            <a:ext cx="6412146" cy="421251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C078EEA-715E-FAB1-B207-7A02A7BE9F8E}"/>
              </a:ext>
            </a:extLst>
          </p:cNvPr>
          <p:cNvSpPr txBox="1"/>
          <p:nvPr/>
        </p:nvSpPr>
        <p:spPr>
          <a:xfrm>
            <a:off x="7894826" y="1458355"/>
            <a:ext cx="3770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2">
                    <a:lumMod val="10000"/>
                    <a:lumOff val="90000"/>
                  </a:schemeClr>
                </a:solidFill>
              </a:rPr>
              <a:t>Eliminación de estilos minoritarios (ediciones limitadas, sidras y cervezas sin alcohol)</a:t>
            </a:r>
            <a:endParaRPr lang="es-ES" sz="2400" b="1" dirty="0">
              <a:solidFill>
                <a:schemeClr val="bg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98" y="305337"/>
            <a:ext cx="8750461" cy="1161581"/>
          </a:xfrm>
        </p:spPr>
        <p:txBody>
          <a:bodyPr rtlCol="0"/>
          <a:lstStyle/>
          <a:p>
            <a:pPr rtl="0"/>
            <a:r>
              <a:rPr lang="es-ES" sz="4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EL MODELO PREDICTIVO: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4</a:t>
            </a:fld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3C5403F-E9CA-C689-E956-4A177DF87C9F}"/>
              </a:ext>
            </a:extLst>
          </p:cNvPr>
          <p:cNvSpPr txBox="1">
            <a:spLocks/>
          </p:cNvSpPr>
          <p:nvPr/>
        </p:nvSpPr>
        <p:spPr>
          <a:xfrm>
            <a:off x="5534513" y="1792799"/>
            <a:ext cx="6012012" cy="487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INSIGHTS Y MÉTRICAS</a:t>
            </a:r>
          </a:p>
        </p:txBody>
      </p:sp>
      <p:graphicFrame>
        <p:nvGraphicFramePr>
          <p:cNvPr id="20" name="Marcador de contenido 12">
            <a:extLst>
              <a:ext uri="{FF2B5EF4-FFF2-40B4-BE49-F238E27FC236}">
                <a16:creationId xmlns:a16="http://schemas.microsoft.com/office/drawing/2014/main" id="{A43AB433-90C3-1DAE-50F0-3150B83D98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280438"/>
              </p:ext>
            </p:extLst>
          </p:nvPr>
        </p:nvGraphicFramePr>
        <p:xfrm>
          <a:off x="5602145" y="2432089"/>
          <a:ext cx="5157427" cy="11023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439665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717762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70793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De las identificadas como PA, cuántas lo son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92%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De todas las PA, cuántas identificó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91%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Combinación de ambas métricas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91%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884101"/>
                  </a:ext>
                </a:extLst>
              </a:tr>
            </a:tbl>
          </a:graphicData>
        </a:graphic>
      </p:graphicFrame>
      <p:pic>
        <p:nvPicPr>
          <p:cNvPr id="26" name="Imagen 2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D58F7F2-E291-4E50-468D-D5D80A9F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87" y="1792799"/>
            <a:ext cx="4101933" cy="38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815" y="4405947"/>
            <a:ext cx="9464842" cy="915873"/>
          </a:xfrm>
        </p:spPr>
        <p:txBody>
          <a:bodyPr>
            <a:noAutofit/>
          </a:bodyPr>
          <a:lstStyle/>
          <a:p>
            <a:r>
              <a:rPr lang="es-ES" sz="4800" dirty="0"/>
              <a:t>¿A QUIÉN NO LE HA PASADO?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2" name="Marcador de texto 9">
            <a:extLst>
              <a:ext uri="{FF2B5EF4-FFF2-40B4-BE49-F238E27FC236}">
                <a16:creationId xmlns:a16="http://schemas.microsoft.com/office/drawing/2014/main" id="{F03EC3B7-5E2B-4B3C-29C0-6DD64A285734}"/>
              </a:ext>
            </a:extLst>
          </p:cNvPr>
          <p:cNvSpPr txBox="1">
            <a:spLocks/>
          </p:cNvSpPr>
          <p:nvPr/>
        </p:nvSpPr>
        <p:spPr>
          <a:xfrm>
            <a:off x="1281875" y="1452094"/>
            <a:ext cx="10053782" cy="26446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Entras en una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cervecería de especialidad y te abruman todas las variedades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de la pizarra o de la carta…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tienes ni idea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de la cerveza que vas a pedir.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Llega el camarero y te pregunta qué vas a tomar.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Ojeas la carta de un vistazo, lees «Stout», «IPA», «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Barleywine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»… El camarero se impacienta: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¡Que qué vas a tomar!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NO LO SÉ, ¡DÍMELO TÚ!</a:t>
            </a: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7F23AE3D-23AF-E266-ED4E-3FB0E4F1FEFE}"/>
              </a:ext>
            </a:extLst>
          </p:cNvPr>
          <p:cNvSpPr txBox="1">
            <a:spLocks/>
          </p:cNvSpPr>
          <p:nvPr/>
        </p:nvSpPr>
        <p:spPr>
          <a:xfrm>
            <a:off x="1281875" y="469913"/>
            <a:ext cx="9464842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B2C: </a:t>
            </a:r>
            <a:r>
              <a:rPr lang="es-ES" sz="4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1er CASO DE USO</a:t>
            </a:r>
            <a:endParaRPr lang="es-ES" sz="4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6" name="Marcador de texto 9">
            <a:extLst>
              <a:ext uri="{FF2B5EF4-FFF2-40B4-BE49-F238E27FC236}">
                <a16:creationId xmlns:a16="http://schemas.microsoft.com/office/drawing/2014/main" id="{6854FF32-0307-EBC2-064B-CB82896A4396}"/>
              </a:ext>
            </a:extLst>
          </p:cNvPr>
          <p:cNvSpPr txBox="1">
            <a:spLocks/>
          </p:cNvSpPr>
          <p:nvPr/>
        </p:nvSpPr>
        <p:spPr>
          <a:xfrm>
            <a:off x="1870814" y="5304370"/>
            <a:ext cx="10132499" cy="573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tx1"/>
                </a:solidFill>
              </a:rPr>
              <a:t>Aplicación que diga a los usuarios el tipo de cerveza que se adecúa a sus gustos de amargor, alcohol y color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7BBBA871-4710-0BEF-FD04-E20EF06FEDDE}"/>
              </a:ext>
            </a:extLst>
          </p:cNvPr>
          <p:cNvSpPr txBox="1">
            <a:spLocks/>
          </p:cNvSpPr>
          <p:nvPr/>
        </p:nvSpPr>
        <p:spPr>
          <a:xfrm>
            <a:off x="3129538" y="3525067"/>
            <a:ext cx="5932924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NOVATOS, NO TEMÁIS</a:t>
            </a:r>
          </a:p>
        </p:txBody>
      </p:sp>
    </p:spTree>
    <p:extLst>
      <p:ext uri="{BB962C8B-B14F-4D97-AF65-F5344CB8AC3E}">
        <p14:creationId xmlns:p14="http://schemas.microsoft.com/office/powerpoint/2010/main" val="159712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23000" r="-2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815" y="4495491"/>
            <a:ext cx="9722136" cy="915873"/>
          </a:xfrm>
        </p:spPr>
        <p:txBody>
          <a:bodyPr>
            <a:noAutofit/>
          </a:bodyPr>
          <a:lstStyle/>
          <a:p>
            <a:r>
              <a:rPr lang="es-ES" sz="3600" dirty="0"/>
              <a:t>AFICIONADOS, DECID ADIÓS AL HASTÍO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2" name="Marcador de texto 9">
            <a:extLst>
              <a:ext uri="{FF2B5EF4-FFF2-40B4-BE49-F238E27FC236}">
                <a16:creationId xmlns:a16="http://schemas.microsoft.com/office/drawing/2014/main" id="{F03EC3B7-5E2B-4B3C-29C0-6DD64A285734}"/>
              </a:ext>
            </a:extLst>
          </p:cNvPr>
          <p:cNvSpPr txBox="1">
            <a:spLocks/>
          </p:cNvSpPr>
          <p:nvPr/>
        </p:nvSpPr>
        <p:spPr>
          <a:xfrm>
            <a:off x="1456046" y="1669867"/>
            <a:ext cx="9628250" cy="2637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Misma aplicación, pero, en este caso, que la proporcione el establecimiento.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Cervecerías que faciliten a los clientes un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recomendador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según sus preferencias y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según la carta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del local.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(Además, al disponer del catálogo, se podría clasificar si las cervezas son de trigo o de cebada para afinar aún más el modelo).</a:t>
            </a: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7F23AE3D-23AF-E266-ED4E-3FB0E4F1FEFE}"/>
              </a:ext>
            </a:extLst>
          </p:cNvPr>
          <p:cNvSpPr txBox="1">
            <a:spLocks/>
          </p:cNvSpPr>
          <p:nvPr/>
        </p:nvSpPr>
        <p:spPr>
          <a:xfrm>
            <a:off x="1281875" y="469913"/>
            <a:ext cx="9464842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B2B: </a:t>
            </a:r>
            <a:r>
              <a:rPr lang="es-ES" sz="4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2º CASO DE USO</a:t>
            </a:r>
            <a:endParaRPr lang="es-ES" sz="4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6" name="Marcador de texto 9">
            <a:extLst>
              <a:ext uri="{FF2B5EF4-FFF2-40B4-BE49-F238E27FC236}">
                <a16:creationId xmlns:a16="http://schemas.microsoft.com/office/drawing/2014/main" id="{6854FF32-0307-EBC2-064B-CB82896A4396}"/>
              </a:ext>
            </a:extLst>
          </p:cNvPr>
          <p:cNvSpPr txBox="1">
            <a:spLocks/>
          </p:cNvSpPr>
          <p:nvPr/>
        </p:nvSpPr>
        <p:spPr>
          <a:xfrm>
            <a:off x="1870814" y="5411364"/>
            <a:ext cx="10132499" cy="46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/>
                </a:solidFill>
              </a:rPr>
              <a:t>Aplicación que recomiende a los clientes cervezas de la carta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EC815E58-CCD6-5760-D897-A762EEDAACCB}"/>
              </a:ext>
            </a:extLst>
          </p:cNvPr>
          <p:cNvSpPr txBox="1">
            <a:spLocks/>
          </p:cNvSpPr>
          <p:nvPr/>
        </p:nvSpPr>
        <p:spPr>
          <a:xfrm>
            <a:off x="1891648" y="3391544"/>
            <a:ext cx="9423175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endParaRPr lang="es-E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7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23000" r="-2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815" y="4495491"/>
            <a:ext cx="9722136" cy="915873"/>
          </a:xfrm>
        </p:spPr>
        <p:txBody>
          <a:bodyPr>
            <a:noAutofit/>
          </a:bodyPr>
          <a:lstStyle/>
          <a:p>
            <a:r>
              <a:rPr lang="es-ES" sz="3600" dirty="0"/>
              <a:t>AFICIONADOS, DECID ADIÓS AL HASTÍO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7</a:t>
            </a:fld>
            <a:endParaRPr lang="es-ES" noProof="0"/>
          </a:p>
        </p:txBody>
      </p:sp>
      <p:sp>
        <p:nvSpPr>
          <p:cNvPr id="2" name="Marcador de texto 9">
            <a:extLst>
              <a:ext uri="{FF2B5EF4-FFF2-40B4-BE49-F238E27FC236}">
                <a16:creationId xmlns:a16="http://schemas.microsoft.com/office/drawing/2014/main" id="{F03EC3B7-5E2B-4B3C-29C0-6DD64A285734}"/>
              </a:ext>
            </a:extLst>
          </p:cNvPr>
          <p:cNvSpPr txBox="1">
            <a:spLocks/>
          </p:cNvSpPr>
          <p:nvPr/>
        </p:nvSpPr>
        <p:spPr>
          <a:xfrm>
            <a:off x="1456046" y="1669868"/>
            <a:ext cx="9628250" cy="201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Sabes lo que te gusta. Siempre vas a por las Amber Ale en cuanto ves una tienda que ofrece más que Cruzcampo, pero estás harto de tomar siempre las mismas cervezas locales y te gustaría descubrir otras del mismo estilo.</a:t>
            </a: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7F23AE3D-23AF-E266-ED4E-3FB0E4F1FEFE}"/>
              </a:ext>
            </a:extLst>
          </p:cNvPr>
          <p:cNvSpPr txBox="1">
            <a:spLocks/>
          </p:cNvSpPr>
          <p:nvPr/>
        </p:nvSpPr>
        <p:spPr>
          <a:xfrm>
            <a:off x="1281875" y="469913"/>
            <a:ext cx="9464842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B2C: </a:t>
            </a:r>
            <a:r>
              <a:rPr lang="es-ES" sz="4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3er CASO DE USO</a:t>
            </a:r>
            <a:endParaRPr lang="es-ES" sz="4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6" name="Marcador de texto 9">
            <a:extLst>
              <a:ext uri="{FF2B5EF4-FFF2-40B4-BE49-F238E27FC236}">
                <a16:creationId xmlns:a16="http://schemas.microsoft.com/office/drawing/2014/main" id="{6854FF32-0307-EBC2-064B-CB82896A4396}"/>
              </a:ext>
            </a:extLst>
          </p:cNvPr>
          <p:cNvSpPr txBox="1">
            <a:spLocks/>
          </p:cNvSpPr>
          <p:nvPr/>
        </p:nvSpPr>
        <p:spPr>
          <a:xfrm>
            <a:off x="1870814" y="5304370"/>
            <a:ext cx="10132499" cy="573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tx1"/>
                </a:solidFill>
              </a:rPr>
              <a:t>Descubridor de cervezas afines a los gustos de un aficionado que sabe lo que quiere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EC815E58-CCD6-5760-D897-A762EEDAACCB}"/>
              </a:ext>
            </a:extLst>
          </p:cNvPr>
          <p:cNvSpPr txBox="1">
            <a:spLocks/>
          </p:cNvSpPr>
          <p:nvPr/>
        </p:nvSpPr>
        <p:spPr>
          <a:xfrm>
            <a:off x="1891648" y="3391544"/>
            <a:ext cx="9423175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endParaRPr lang="es-E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99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23000" r="-2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815" y="4495491"/>
            <a:ext cx="9722136" cy="915873"/>
          </a:xfrm>
        </p:spPr>
        <p:txBody>
          <a:bodyPr>
            <a:noAutofit/>
          </a:bodyPr>
          <a:lstStyle/>
          <a:p>
            <a:r>
              <a:rPr lang="es-ES" sz="3600" dirty="0"/>
              <a:t>NO MÁS INCERTIDUMBRE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8</a:t>
            </a:fld>
            <a:endParaRPr lang="es-ES" noProof="0"/>
          </a:p>
        </p:txBody>
      </p:sp>
      <p:sp>
        <p:nvSpPr>
          <p:cNvPr id="2" name="Marcador de texto 9">
            <a:extLst>
              <a:ext uri="{FF2B5EF4-FFF2-40B4-BE49-F238E27FC236}">
                <a16:creationId xmlns:a16="http://schemas.microsoft.com/office/drawing/2014/main" id="{F03EC3B7-5E2B-4B3C-29C0-6DD64A285734}"/>
              </a:ext>
            </a:extLst>
          </p:cNvPr>
          <p:cNvSpPr txBox="1">
            <a:spLocks/>
          </p:cNvSpPr>
          <p:nvPr/>
        </p:nvSpPr>
        <p:spPr>
          <a:xfrm>
            <a:off x="1456046" y="1669868"/>
            <a:ext cx="9628250" cy="1412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Eres un poco </a:t>
            </a:r>
            <a:r>
              <a:rPr lang="es-ES" sz="24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friki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y estás empezando a elaborar tus propias cervezas, pero no estás muy seguro de lo que va a salir de tu receta.</a:t>
            </a: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7F23AE3D-23AF-E266-ED4E-3FB0E4F1FEFE}"/>
              </a:ext>
            </a:extLst>
          </p:cNvPr>
          <p:cNvSpPr txBox="1">
            <a:spLocks/>
          </p:cNvSpPr>
          <p:nvPr/>
        </p:nvSpPr>
        <p:spPr>
          <a:xfrm>
            <a:off x="1281875" y="469913"/>
            <a:ext cx="9464842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B2C: </a:t>
            </a:r>
            <a:r>
              <a:rPr lang="es-ES" sz="4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4º CASO DE USO</a:t>
            </a:r>
            <a:endParaRPr lang="es-ES" sz="4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6" name="Marcador de texto 9">
            <a:extLst>
              <a:ext uri="{FF2B5EF4-FFF2-40B4-BE49-F238E27FC236}">
                <a16:creationId xmlns:a16="http://schemas.microsoft.com/office/drawing/2014/main" id="{6854FF32-0307-EBC2-064B-CB82896A4396}"/>
              </a:ext>
            </a:extLst>
          </p:cNvPr>
          <p:cNvSpPr txBox="1">
            <a:spLocks/>
          </p:cNvSpPr>
          <p:nvPr/>
        </p:nvSpPr>
        <p:spPr>
          <a:xfrm>
            <a:off x="1870814" y="5304370"/>
            <a:ext cx="10132499" cy="573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/>
                </a:solidFill>
              </a:rPr>
              <a:t>Clasificador de cervezas en estilos según sus características específicas</a:t>
            </a:r>
          </a:p>
        </p:txBody>
      </p:sp>
      <p:sp>
        <p:nvSpPr>
          <p:cNvPr id="9" name="Título 7">
            <a:extLst>
              <a:ext uri="{FF2B5EF4-FFF2-40B4-BE49-F238E27FC236}">
                <a16:creationId xmlns:a16="http://schemas.microsoft.com/office/drawing/2014/main" id="{FBEF49D2-93CE-030A-7085-4E949172CCCB}"/>
              </a:ext>
            </a:extLst>
          </p:cNvPr>
          <p:cNvSpPr txBox="1">
            <a:spLocks/>
          </p:cNvSpPr>
          <p:nvPr/>
        </p:nvSpPr>
        <p:spPr>
          <a:xfrm>
            <a:off x="2288975" y="3526121"/>
            <a:ext cx="8885816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TEN CERTEZA SOBRE TU CERVEZA</a:t>
            </a:r>
          </a:p>
        </p:txBody>
      </p:sp>
    </p:spTree>
    <p:extLst>
      <p:ext uri="{BB962C8B-B14F-4D97-AF65-F5344CB8AC3E}">
        <p14:creationId xmlns:p14="http://schemas.microsoft.com/office/powerpoint/2010/main" val="281084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184638"/>
            <a:ext cx="8261853" cy="1119506"/>
          </a:xfrm>
        </p:spPr>
        <p:txBody>
          <a:bodyPr rtlCol="0"/>
          <a:lstStyle/>
          <a:p>
            <a:pPr rtl="0"/>
            <a:r>
              <a:rPr lang="es-ES" sz="36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RESULTADOS Y POSIBILIDADES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28801" y="2508265"/>
            <a:ext cx="3256674" cy="342514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dirty="0"/>
              <a:t>Separación de trigo y cebada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28799" y="4551506"/>
            <a:ext cx="3406823" cy="499493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Modificar la clasificación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096000" y="2464150"/>
            <a:ext cx="4049486" cy="34251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sz="2000" dirty="0"/>
              <a:t>Escalable a cada negocio particular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0" y="2761980"/>
            <a:ext cx="4858541" cy="1045537"/>
          </a:xfrm>
        </p:spPr>
        <p:txBody>
          <a:bodyPr rtlCol="0">
            <a:normAutofit lnSpcReduction="10000"/>
          </a:bodyPr>
          <a:lstStyle/>
          <a:p>
            <a:pPr algn="just" rtl="0"/>
            <a:r>
              <a:rPr lang="es-ES" dirty="0"/>
              <a:t>Si bien el modelo falla más al clasificar las </a:t>
            </a:r>
            <a:r>
              <a:rPr lang="es-ES" b="1" dirty="0"/>
              <a:t>cervezas rubias</a:t>
            </a:r>
            <a:r>
              <a:rPr lang="es-ES" dirty="0"/>
              <a:t>, si hubiera una variable que indicase si es </a:t>
            </a:r>
            <a:r>
              <a:rPr lang="es-ES" b="1" dirty="0"/>
              <a:t>de trigo o cebada </a:t>
            </a:r>
            <a:r>
              <a:rPr lang="es-ES" dirty="0"/>
              <a:t>se mitigaría este error (y el fabricante conoce ese hecho).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799" y="4901449"/>
            <a:ext cx="4858541" cy="1037309"/>
          </a:xfrm>
        </p:spPr>
        <p:txBody>
          <a:bodyPr rtlCol="0">
            <a:normAutofit/>
          </a:bodyPr>
          <a:lstStyle/>
          <a:p>
            <a:pPr algn="just" rtl="0"/>
            <a:r>
              <a:rPr lang="es-ES" dirty="0"/>
              <a:t>Se podría clasificar los 175 estilos iniciales de muchas otras maneras hasta dar con la forma óptima (en la que se eliminen menos).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096000" y="2729061"/>
            <a:ext cx="5293489" cy="914400"/>
          </a:xfrm>
        </p:spPr>
        <p:txBody>
          <a:bodyPr rtlCol="0">
            <a:noAutofit/>
          </a:bodyPr>
          <a:lstStyle/>
          <a:p>
            <a:pPr algn="just" rtl="0"/>
            <a:r>
              <a:rPr lang="es-ES" dirty="0"/>
              <a:t>En el caso de implementarlo en una cervecería de especialidad, se adaptaría el </a:t>
            </a:r>
            <a:r>
              <a:rPr lang="es-ES" dirty="0" err="1"/>
              <a:t>recomendador</a:t>
            </a:r>
            <a:r>
              <a:rPr lang="es-ES" dirty="0"/>
              <a:t> a la carta del establecimiento.</a:t>
            </a:r>
          </a:p>
        </p:txBody>
      </p:sp>
      <p:pic>
        <p:nvPicPr>
          <p:cNvPr id="77" name="Marcador de posición de imagen 76" descr="Diana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7066" y="3774341"/>
            <a:ext cx="867600" cy="868680"/>
          </a:xfrm>
        </p:spPr>
      </p:pic>
      <p:pic>
        <p:nvPicPr>
          <p:cNvPr id="13" name="Gráfico 12" descr="Cerveza contorno">
            <a:extLst>
              <a:ext uri="{FF2B5EF4-FFF2-40B4-BE49-F238E27FC236}">
                <a16:creationId xmlns:a16="http://schemas.microsoft.com/office/drawing/2014/main" id="{74ED1FD4-30AB-08CA-F8B0-20C4BFC1C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1607972"/>
            <a:ext cx="914400" cy="914400"/>
          </a:xfrm>
          <a:prstGeom prst="rect">
            <a:avLst/>
          </a:prstGeom>
        </p:spPr>
      </p:pic>
      <p:pic>
        <p:nvPicPr>
          <p:cNvPr id="17" name="Gráfico 16" descr="Cerveza con relleno sólido">
            <a:extLst>
              <a:ext uri="{FF2B5EF4-FFF2-40B4-BE49-F238E27FC236}">
                <a16:creationId xmlns:a16="http://schemas.microsoft.com/office/drawing/2014/main" id="{06446916-8088-E63F-EA66-678E3DB41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799" y="1618916"/>
            <a:ext cx="914400" cy="914400"/>
          </a:xfrm>
          <a:prstGeom prst="rect">
            <a:avLst/>
          </a:prstGeom>
        </p:spPr>
      </p:pic>
      <p:sp>
        <p:nvSpPr>
          <p:cNvPr id="44" name="Subtítulo 2">
            <a:extLst>
              <a:ext uri="{FF2B5EF4-FFF2-40B4-BE49-F238E27FC236}">
                <a16:creationId xmlns:a16="http://schemas.microsoft.com/office/drawing/2014/main" id="{4536BF01-26A6-41D0-FBD8-82F08DCD95C8}"/>
              </a:ext>
            </a:extLst>
          </p:cNvPr>
          <p:cNvSpPr txBox="1">
            <a:spLocks/>
          </p:cNvSpPr>
          <p:nvPr/>
        </p:nvSpPr>
        <p:spPr>
          <a:xfrm>
            <a:off x="6096000" y="4577716"/>
            <a:ext cx="2086917" cy="32373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s-ES" sz="1900" b="1" dirty="0">
                <a:solidFill>
                  <a:schemeClr val="tx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Pruébalo tú mismo</a:t>
            </a:r>
            <a:endParaRPr lang="es-ES" sz="1900" b="1" dirty="0">
              <a:solidFill>
                <a:schemeClr val="tx2"/>
              </a:solidFill>
            </a:endParaRPr>
          </a:p>
        </p:txBody>
      </p:sp>
      <p:pic>
        <p:nvPicPr>
          <p:cNvPr id="46" name="Gráfico 45" descr="Internet de las cosas contorno">
            <a:extLst>
              <a:ext uri="{FF2B5EF4-FFF2-40B4-BE49-F238E27FC236}">
                <a16:creationId xmlns:a16="http://schemas.microsoft.com/office/drawing/2014/main" id="{C79FFE6D-86C3-A01E-76E6-599B013CD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8419" y="36371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2">
      <a:dk1>
        <a:sysClr val="windowText" lastClr="000000"/>
      </a:dk1>
      <a:lt1>
        <a:srgbClr val="272723"/>
      </a:lt1>
      <a:dk2>
        <a:srgbClr val="505046"/>
      </a:dk2>
      <a:lt2>
        <a:srgbClr val="5B3A00"/>
      </a:lt2>
      <a:accent1>
        <a:srgbClr val="B77500"/>
      </a:accent1>
      <a:accent2>
        <a:srgbClr val="F49C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591200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1010_TF22920738.potx" id="{56116BBC-8527-47FF-80CD-6FAD4571CB65}" vid="{73F5FF7D-D355-46E8-80EA-7F016E6C3A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42AFFF-C96F-4C05-9045-3240A5329ECA}">
  <ds:schemaRefs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y elegante en negrita</Template>
  <TotalTime>1040</TotalTime>
  <Words>650</Words>
  <Application>Microsoft Office PowerPoint</Application>
  <PresentationFormat>Panorámica</PresentationFormat>
  <Paragraphs>82</Paragraphs>
  <Slides>10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Speak Pro</vt:lpstr>
      <vt:lpstr>Avenir Next LT Pro</vt:lpstr>
      <vt:lpstr>Calibri</vt:lpstr>
      <vt:lpstr>Arial</vt:lpstr>
      <vt:lpstr>Tema de Office</vt:lpstr>
      <vt:lpstr>CERTEZA EN TU CERVEZA</vt:lpstr>
      <vt:lpstr>¿CÓMO TE GUSTA LA CERVEZA?</vt:lpstr>
      <vt:lpstr>SIMPLIFICACIÓN DE LOS ESTILOS</vt:lpstr>
      <vt:lpstr>EL MODELO PREDICTIVO:</vt:lpstr>
      <vt:lpstr>¿A QUIÉN NO LE HA PASADO?</vt:lpstr>
      <vt:lpstr>AFICIONADOS, DECID ADIÓS AL HASTÍO</vt:lpstr>
      <vt:lpstr>AFICIONADOS, DECID ADIÓS AL HASTÍO</vt:lpstr>
      <vt:lpstr>NO MÁS INCERTIDUMBRE</vt:lpstr>
      <vt:lpstr>RESULTADOS Y POSIBILIDADES</vt:lpstr>
      <vt:lpstr>¡SALUD!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FERNANDEZ GONZALEZ, SAMUEL</dc:creator>
  <cp:lastModifiedBy>FERNANDEZ GONZALEZ, SAMUEL</cp:lastModifiedBy>
  <cp:revision>73</cp:revision>
  <dcterms:created xsi:type="dcterms:W3CDTF">2023-11-25T19:25:14Z</dcterms:created>
  <dcterms:modified xsi:type="dcterms:W3CDTF">2023-11-30T20:48:37Z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bf4bb52-9e9d-4296-940a-59002820a53c_Enabled">
    <vt:lpwstr>true</vt:lpwstr>
  </property>
  <property fmtid="{D5CDD505-2E9C-101B-9397-08002B2CF9AE}" pid="4" name="MSIP_Label_5bf4bb52-9e9d-4296-940a-59002820a53c_SetDate">
    <vt:lpwstr>2023-11-25T19:30:42Z</vt:lpwstr>
  </property>
  <property fmtid="{D5CDD505-2E9C-101B-9397-08002B2CF9AE}" pid="5" name="MSIP_Label_5bf4bb52-9e9d-4296-940a-59002820a53c_Method">
    <vt:lpwstr>Standard</vt:lpwstr>
  </property>
  <property fmtid="{D5CDD505-2E9C-101B-9397-08002B2CF9AE}" pid="6" name="MSIP_Label_5bf4bb52-9e9d-4296-940a-59002820a53c_Name">
    <vt:lpwstr>5bf4bb52-9e9d-4296-940a-59002820a53c</vt:lpwstr>
  </property>
  <property fmtid="{D5CDD505-2E9C-101B-9397-08002B2CF9AE}" pid="7" name="MSIP_Label_5bf4bb52-9e9d-4296-940a-59002820a53c_SiteId">
    <vt:lpwstr>cbeb3ecc-6f45-4183-b5a8-088140deae5d</vt:lpwstr>
  </property>
  <property fmtid="{D5CDD505-2E9C-101B-9397-08002B2CF9AE}" pid="8" name="MSIP_Label_5bf4bb52-9e9d-4296-940a-59002820a53c_ActionId">
    <vt:lpwstr>66e7ddef-9b3a-4483-91e7-6e701fc2c90d</vt:lpwstr>
  </property>
  <property fmtid="{D5CDD505-2E9C-101B-9397-08002B2CF9AE}" pid="9" name="MSIP_Label_5bf4bb52-9e9d-4296-940a-59002820a53c_ContentBits">
    <vt:lpwstr>0</vt:lpwstr>
  </property>
</Properties>
</file>